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1" r:id="rId4"/>
    <p:sldId id="258" r:id="rId5"/>
    <p:sldId id="261" r:id="rId6"/>
    <p:sldId id="264" r:id="rId7"/>
    <p:sldId id="266" r:id="rId8"/>
    <p:sldId id="265" r:id="rId9"/>
    <p:sldId id="262" r:id="rId10"/>
    <p:sldId id="260" r:id="rId11"/>
    <p:sldId id="259" r:id="rId12"/>
    <p:sldId id="268" r:id="rId13"/>
    <p:sldId id="269" r:id="rId14"/>
    <p:sldId id="270" r:id="rId15"/>
    <p:sldId id="263" r:id="rId16"/>
    <p:sldId id="267" r:id="rId1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7" d="100"/>
          <a:sy n="77" d="100"/>
        </p:scale>
        <p:origin x="269" y="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 flipH="1">
            <a:off x="2667000" y="0"/>
            <a:ext cx="6477000" cy="6858000"/>
          </a:xfrm>
          <a:prstGeom prst="rect">
            <a:avLst/>
          </a:prstGeom>
          <a:blipFill>
            <a:blip r:embed="rId2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 rot="16200000">
            <a:off x="-762000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Заголовок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 lIns="45720" tIns="0" rIns="45720">
            <a:noAutofit/>
          </a:bodyPr>
          <a:lstStyle>
            <a:lvl1pPr algn="r">
              <a:defRPr sz="4200" b="1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5" name="Подзаголовок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31" name="Дата 30"/>
          <p:cNvSpPr>
            <a:spLocks noGrp="1"/>
          </p:cNvSpPr>
          <p:nvPr>
            <p:ph type="dt" sz="half" idx="10"/>
          </p:nvPr>
        </p:nvSpPr>
        <p:spPr>
          <a:xfrm>
            <a:off x="5871224" y="6557946"/>
            <a:ext cx="2002464" cy="22690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18" name="Нижний колонтитул 17"/>
          <p:cNvSpPr>
            <a:spLocks noGrp="1"/>
          </p:cNvSpPr>
          <p:nvPr>
            <p:ph type="ftr" sz="quarter" idx="11"/>
          </p:nvPr>
        </p:nvSpPr>
        <p:spPr>
          <a:xfrm>
            <a:off x="2819400" y="6557946"/>
            <a:ext cx="2927722" cy="22860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7880884" y="6556248"/>
            <a:ext cx="588336" cy="22860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4242816" y="6557946"/>
            <a:ext cx="2002464" cy="226902"/>
          </a:xfrm>
        </p:spPr>
        <p:txBody>
          <a:bodyPr/>
          <a:lstStyle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57200" y="6556248"/>
            <a:ext cx="3657600" cy="228600"/>
          </a:xfrm>
        </p:spPr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254496" y="6553200"/>
            <a:ext cx="588336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6800" y="2821837"/>
            <a:ext cx="6255488" cy="1362075"/>
          </a:xfrm>
        </p:spPr>
        <p:txBody>
          <a:bodyPr tIns="0" anchor="t"/>
          <a:lstStyle>
            <a:lvl1pPr algn="r">
              <a:buNone/>
              <a:defRPr sz="4200" b="1" cap="all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6800" y="1905000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4724238" y="6556810"/>
            <a:ext cx="2002464" cy="22690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735358" y="6556810"/>
            <a:ext cx="2895600" cy="22860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733952" y="6555112"/>
            <a:ext cx="588336" cy="228600"/>
          </a:xfrm>
        </p:spPr>
        <p:txBody>
          <a:bodyPr/>
          <a:lstStyle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178808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178808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 anchor="b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 rot="21240000">
            <a:off x="597968" y="1004668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>
          <a:xfrm rot="21420000">
            <a:off x="596706" y="998816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 vert="horz" anchor="b"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vert="horz" wrap="square" lIns="82296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Рисунок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 flipH="1">
            <a:off x="8153400" y="0"/>
            <a:ext cx="990600" cy="6858000"/>
          </a:xfrm>
          <a:prstGeom prst="rect">
            <a:avLst/>
          </a:prstGeom>
          <a:blipFill>
            <a:blip r:embed="rId13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1143000"/>
          </a:xfrm>
          <a:prstGeom prst="rect">
            <a:avLst/>
          </a:prstGeom>
        </p:spPr>
        <p:txBody>
          <a:bodyPr vert="horz" lIns="45720" tIns="0" rIns="45720" bIns="0" anchor="b" anchorCtr="0">
            <a:normAutofit/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1" name="Текст 30"/>
          <p:cNvSpPr>
            <a:spLocks noGrp="1"/>
          </p:cNvSpPr>
          <p:nvPr>
            <p:ph type="body" idx="1"/>
          </p:nvPr>
        </p:nvSpPr>
        <p:spPr>
          <a:xfrm>
            <a:off x="457200" y="1609416"/>
            <a:ext cx="7239000" cy="484632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27" name="Дата 26"/>
          <p:cNvSpPr>
            <a:spLocks noGrp="1"/>
          </p:cNvSpPr>
          <p:nvPr>
            <p:ph type="dt" sz="half" idx="2"/>
          </p:nvPr>
        </p:nvSpPr>
        <p:spPr>
          <a:xfrm>
            <a:off x="4245936" y="6557946"/>
            <a:ext cx="2002464" cy="226902"/>
          </a:xfrm>
          <a:prstGeom prst="rect">
            <a:avLst/>
          </a:prstGeom>
        </p:spPr>
        <p:txBody>
          <a:bodyPr vert="horz" tIns="0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fld id="{D237B5BC-E88E-406B-AB30-9EDB473E1D40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3"/>
          </p:nvPr>
        </p:nvSpPr>
        <p:spPr>
          <a:xfrm>
            <a:off x="457200" y="6557946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16" name="Номер слайда 15"/>
          <p:cNvSpPr>
            <a:spLocks noGrp="1"/>
          </p:cNvSpPr>
          <p:nvPr>
            <p:ph type="sldNum" sz="quarter" idx="4"/>
          </p:nvPr>
        </p:nvSpPr>
        <p:spPr>
          <a:xfrm>
            <a:off x="6251448" y="6556248"/>
            <a:ext cx="588336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FA6EAE6A-EEA9-4AFF-8EC8-34B87821ECCE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8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274320" indent="-274320" algn="l" rtl="0" eaLnBrk="1" latinLnBrk="0" hangingPunct="1">
        <a:spcBef>
          <a:spcPts val="600"/>
        </a:spcBef>
        <a:buClr>
          <a:schemeClr val="tx2"/>
        </a:buClr>
        <a:buSzPct val="73000"/>
        <a:buFont typeface="Wingdings 2"/>
        <a:buChar char="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rtl="0" eaLnBrk="1" latinLnBrk="0" hangingPunct="1">
        <a:spcBef>
          <a:spcPts val="500"/>
        </a:spcBef>
        <a:buClr>
          <a:schemeClr val="accent4"/>
        </a:buClr>
        <a:buSzPct val="80000"/>
        <a:buFont typeface="Wingdings 2"/>
        <a:buChar char=""/>
        <a:defRPr kumimoji="0" sz="2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758952" indent="-228600" algn="l" rtl="0" eaLnBrk="1" latinLnBrk="0" hangingPunct="1">
        <a:spcBef>
          <a:spcPts val="400"/>
        </a:spcBef>
        <a:buClr>
          <a:schemeClr val="accent4"/>
        </a:buClr>
        <a:buSzPct val="60000"/>
        <a:buFont typeface="Wingdings"/>
        <a:buChar char="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280160" indent="-228600" algn="l" rtl="0" eaLnBrk="1" latinLnBrk="0" hangingPunct="1">
        <a:spcBef>
          <a:spcPts val="400"/>
        </a:spcBef>
        <a:buClr>
          <a:schemeClr val="accent4"/>
        </a:buClr>
        <a:buSzPct val="70000"/>
        <a:buFont typeface="Wingdings"/>
        <a:buChar char="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Распознавание изображений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Курс «Системы распознавания»</a:t>
            </a:r>
          </a:p>
          <a:p>
            <a:endParaRPr lang="ru-RU" dirty="0" smtClean="0"/>
          </a:p>
          <a:p>
            <a:r>
              <a:rPr lang="ru-RU" dirty="0" smtClean="0"/>
              <a:t>2020</a:t>
            </a:r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320040"/>
            <a:ext cx="7447728" cy="73269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Вероятностные признаки </a:t>
            </a:r>
            <a:r>
              <a:rPr lang="ru-RU" sz="2700" dirty="0" smtClean="0"/>
              <a:t>(признаки стохастической геометрии)</a:t>
            </a:r>
            <a:endParaRPr lang="ru-RU" sz="2700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1268760"/>
            <a:ext cx="77768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 smtClean="0"/>
              <a:t>Признаки</a:t>
            </a:r>
            <a:r>
              <a:rPr lang="ru-RU" dirty="0" smtClean="0"/>
              <a:t> стохастической геометрии – случайные величины, связанные с наступлением каких-либо геометрических событий. </a:t>
            </a:r>
            <a:endParaRPr lang="ru-RU" dirty="0"/>
          </a:p>
          <a:p>
            <a:pPr algn="just"/>
            <a:r>
              <a:rPr lang="ru-RU" b="1" dirty="0" smtClean="0"/>
              <a:t>Схема</a:t>
            </a:r>
            <a:r>
              <a:rPr lang="ru-RU" dirty="0" smtClean="0"/>
              <a:t> генерации: случайное бросание прямой линии на плоскость изображения вычисление некоторых характеристик, связанных с событием пересечения линией области объекта.</a:t>
            </a:r>
            <a:endParaRPr lang="ru-RU" dirty="0"/>
          </a:p>
        </p:txBody>
      </p:sp>
      <p:sp>
        <p:nvSpPr>
          <p:cNvPr id="4" name="Полилиния 3"/>
          <p:cNvSpPr/>
          <p:nvPr/>
        </p:nvSpPr>
        <p:spPr>
          <a:xfrm>
            <a:off x="5518754" y="3101473"/>
            <a:ext cx="2212305" cy="2199736"/>
          </a:xfrm>
          <a:custGeom>
            <a:avLst/>
            <a:gdLst>
              <a:gd name="connsiteX0" fmla="*/ 799750 w 2212305"/>
              <a:gd name="connsiteY0" fmla="*/ 144648 h 2766409"/>
              <a:gd name="connsiteX1" fmla="*/ 1897030 w 2212305"/>
              <a:gd name="connsiteY1" fmla="*/ 44064 h 2766409"/>
              <a:gd name="connsiteX2" fmla="*/ 2171350 w 2212305"/>
              <a:gd name="connsiteY2" fmla="*/ 711576 h 2766409"/>
              <a:gd name="connsiteX3" fmla="*/ 1165510 w 2212305"/>
              <a:gd name="connsiteY3" fmla="*/ 995040 h 2766409"/>
              <a:gd name="connsiteX4" fmla="*/ 1705006 w 2212305"/>
              <a:gd name="connsiteY4" fmla="*/ 1763136 h 2766409"/>
              <a:gd name="connsiteX5" fmla="*/ 1202086 w 2212305"/>
              <a:gd name="connsiteY5" fmla="*/ 2741544 h 2766409"/>
              <a:gd name="connsiteX6" fmla="*/ 104806 w 2212305"/>
              <a:gd name="connsiteY6" fmla="*/ 2330064 h 2766409"/>
              <a:gd name="connsiteX7" fmla="*/ 123094 w 2212305"/>
              <a:gd name="connsiteY7" fmla="*/ 803016 h 2766409"/>
              <a:gd name="connsiteX8" fmla="*/ 799750 w 2212305"/>
              <a:gd name="connsiteY8" fmla="*/ 144648 h 2766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12305" h="2766409">
                <a:moveTo>
                  <a:pt x="799750" y="144648"/>
                </a:moveTo>
                <a:cubicBezTo>
                  <a:pt x="1095406" y="18156"/>
                  <a:pt x="1668430" y="-50424"/>
                  <a:pt x="1897030" y="44064"/>
                </a:cubicBezTo>
                <a:cubicBezTo>
                  <a:pt x="2125630" y="138552"/>
                  <a:pt x="2293270" y="553080"/>
                  <a:pt x="2171350" y="711576"/>
                </a:cubicBezTo>
                <a:cubicBezTo>
                  <a:pt x="2049430" y="870072"/>
                  <a:pt x="1243234" y="819780"/>
                  <a:pt x="1165510" y="995040"/>
                </a:cubicBezTo>
                <a:cubicBezTo>
                  <a:pt x="1087786" y="1170300"/>
                  <a:pt x="1698910" y="1472052"/>
                  <a:pt x="1705006" y="1763136"/>
                </a:cubicBezTo>
                <a:cubicBezTo>
                  <a:pt x="1711102" y="2054220"/>
                  <a:pt x="1468786" y="2647056"/>
                  <a:pt x="1202086" y="2741544"/>
                </a:cubicBezTo>
                <a:cubicBezTo>
                  <a:pt x="935386" y="2836032"/>
                  <a:pt x="284638" y="2653152"/>
                  <a:pt x="104806" y="2330064"/>
                </a:cubicBezTo>
                <a:cubicBezTo>
                  <a:pt x="-75026" y="2006976"/>
                  <a:pt x="7270" y="1164204"/>
                  <a:pt x="123094" y="803016"/>
                </a:cubicBezTo>
                <a:cubicBezTo>
                  <a:pt x="238918" y="441828"/>
                  <a:pt x="504094" y="271140"/>
                  <a:pt x="799750" y="144648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5436096" y="2780928"/>
            <a:ext cx="2376264" cy="208823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flipH="1">
            <a:off x="5724128" y="2780928"/>
            <a:ext cx="1008112" cy="302433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 flipV="1">
            <a:off x="4890711" y="3356992"/>
            <a:ext cx="3137673" cy="7200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/>
          <p:nvPr/>
        </p:nvCxnSpPr>
        <p:spPr>
          <a:xfrm flipH="1">
            <a:off x="5364088" y="3861048"/>
            <a:ext cx="2366971" cy="14750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/>
          <p:cNvCxnSpPr/>
          <p:nvPr/>
        </p:nvCxnSpPr>
        <p:spPr>
          <a:xfrm flipH="1">
            <a:off x="5724128" y="4251987"/>
            <a:ext cx="1368153" cy="82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>
            <a:endCxn id="4" idx="3"/>
          </p:cNvCxnSpPr>
          <p:nvPr/>
        </p:nvCxnSpPr>
        <p:spPr>
          <a:xfrm>
            <a:off x="6012160" y="3247591"/>
            <a:ext cx="672104" cy="64509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 flipV="1">
            <a:off x="5912728" y="3356992"/>
            <a:ext cx="1693885" cy="5599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/>
          <p:cNvCxnSpPr/>
          <p:nvPr/>
        </p:nvCxnSpPr>
        <p:spPr>
          <a:xfrm flipH="1">
            <a:off x="5930859" y="3101473"/>
            <a:ext cx="693369" cy="20557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67589" y="2944366"/>
            <a:ext cx="41764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sz="1600" dirty="0" smtClean="0"/>
              <a:t>Число пересечений объекта линией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sz="1600" dirty="0" smtClean="0"/>
              <a:t>Максимальная или минимальная длина отрезка линии, содержащейся в области объекта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sz="1600" dirty="0" smtClean="0"/>
              <a:t>Суммарная длина отрезков линии, находящихся в области объекта и т.д.</a:t>
            </a:r>
            <a:endParaRPr lang="ru-RU" sz="1600" dirty="0"/>
          </a:p>
        </p:txBody>
      </p:sp>
      <p:sp>
        <p:nvSpPr>
          <p:cNvPr id="28" name="Прямоугольник 27"/>
          <p:cNvSpPr/>
          <p:nvPr/>
        </p:nvSpPr>
        <p:spPr>
          <a:xfrm>
            <a:off x="137997" y="4322792"/>
            <a:ext cx="5902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+</a:t>
            </a:r>
            <a:endParaRPr lang="ru-RU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52003" y="4666138"/>
            <a:ext cx="473475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sz="1600" dirty="0" smtClean="0"/>
              <a:t>Описывают форму объекта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sz="1600" dirty="0" smtClean="0"/>
              <a:t>Инвариантность к смещениям и поворотам изображения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sz="1600" dirty="0" smtClean="0"/>
              <a:t>Может быть достигнута инвариантность к масштабу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sz="1600" dirty="0" smtClean="0"/>
              <a:t>Относительно высокая помехоустойчивость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sz="1600" dirty="0" smtClean="0"/>
              <a:t>Достаточно простая автоматизация процесса наращивания числа признаков</a:t>
            </a:r>
            <a:endParaRPr lang="ru-RU" sz="1600" dirty="0"/>
          </a:p>
        </p:txBody>
      </p:sp>
      <p:sp>
        <p:nvSpPr>
          <p:cNvPr id="30" name="TextBox 29"/>
          <p:cNvSpPr txBox="1"/>
          <p:nvPr/>
        </p:nvSpPr>
        <p:spPr>
          <a:xfrm>
            <a:off x="5286755" y="5598645"/>
            <a:ext cx="3857245" cy="107721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sz="1600" dirty="0" smtClean="0"/>
              <a:t>Высокая  сложность расчета признаков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sz="1600" dirty="0" smtClean="0"/>
              <a:t>Отсутствие явной геометрической интерпретации</a:t>
            </a:r>
            <a:endParaRPr lang="ru-RU" sz="1600" dirty="0"/>
          </a:p>
        </p:txBody>
      </p:sp>
      <p:sp>
        <p:nvSpPr>
          <p:cNvPr id="31" name="Прямоугольник 30"/>
          <p:cNvSpPr/>
          <p:nvPr/>
        </p:nvSpPr>
        <p:spPr>
          <a:xfrm>
            <a:off x="5317860" y="4807603"/>
            <a:ext cx="524504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-</a:t>
            </a:r>
            <a:endParaRPr lang="ru-RU" sz="72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876712"/>
          </a:xfrm>
        </p:spPr>
        <p:txBody>
          <a:bodyPr/>
          <a:lstStyle/>
          <a:p>
            <a:r>
              <a:rPr lang="ru-RU" dirty="0" smtClean="0"/>
              <a:t>Спектральные признаки</a:t>
            </a:r>
            <a:endParaRPr lang="ru-RU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0"/>
            <a:ext cx="8280920" cy="2889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889053"/>
            <a:ext cx="3920703" cy="39689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3032809"/>
            <a:ext cx="3600400" cy="3673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4164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60648"/>
            <a:ext cx="8568952" cy="6408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3836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6632"/>
            <a:ext cx="8856984" cy="2664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96952"/>
            <a:ext cx="9144000" cy="3744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3252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Резонансный метод выделения примитивов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02" t="55250" r="38468" b="12200"/>
          <a:stretch/>
        </p:blipFill>
        <p:spPr>
          <a:xfrm rot="16200000" flipV="1">
            <a:off x="397801" y="1832215"/>
            <a:ext cx="3801550" cy="368275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4211960" y="1772815"/>
                <a:ext cx="4032448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dirty="0" smtClean="0"/>
                  <a:t>Выполняется переход от канонической решетки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p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ru-RU" dirty="0" smtClean="0"/>
                  <a:t> к другой, природа и свойства которой адекватны свойствам объекта, распознаваемый объект визуализируется как бинарный примитив</a:t>
                </a:r>
                <a:endParaRPr lang="ru-RU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960" y="1772815"/>
                <a:ext cx="4032448" cy="2031325"/>
              </a:xfrm>
              <a:prstGeom prst="rect">
                <a:avLst/>
              </a:prstGeom>
              <a:blipFill rotWithShape="0">
                <a:blip r:embed="rId3"/>
                <a:stretch>
                  <a:fillRect l="-1362" t="-2102" r="-2269" b="-36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427984" y="4089915"/>
                <a:ext cx="163301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𝑒𝑥𝑝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/5</m:t>
                          </m:r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7984" y="4089915"/>
                <a:ext cx="1633011" cy="276999"/>
              </a:xfrm>
              <a:prstGeom prst="rect">
                <a:avLst/>
              </a:prstGeom>
              <a:blipFill rotWithShape="0">
                <a:blip r:embed="rId4"/>
                <a:stretch>
                  <a:fillRect l="-2239" b="-3777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4427984" y="4581128"/>
            <a:ext cx="3096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Кодирование пар индексов при подходящем </a:t>
            </a:r>
            <a:r>
              <a:rPr lang="en-US" dirty="0" smtClean="0"/>
              <a:t>q </a:t>
            </a:r>
            <a:r>
              <a:rPr lang="ru-RU" dirty="0" smtClean="0"/>
              <a:t>выполняется числами</a:t>
            </a:r>
            <a:r>
              <a:rPr lang="en-US" dirty="0" smtClean="0"/>
              <a:t> </a:t>
            </a:r>
            <a:r>
              <a:rPr lang="ru-RU" dirty="0" smtClean="0"/>
              <a:t>вида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427984" y="5559510"/>
                <a:ext cx="324197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7984" y="5559510"/>
                <a:ext cx="3241977" cy="276999"/>
              </a:xfrm>
              <a:prstGeom prst="rect">
                <a:avLst/>
              </a:prstGeom>
              <a:blipFill rotWithShape="0">
                <a:blip r:embed="rId5"/>
                <a:stretch>
                  <a:fillRect l="-1128" t="-2222" b="-2888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484647" y="5884141"/>
            <a:ext cx="309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Преобразования кодов: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3244968" y="5891561"/>
                <a:ext cx="465832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endParaRPr lang="ru-RU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4968" y="5891561"/>
                <a:ext cx="4658327" cy="276999"/>
              </a:xfrm>
              <a:prstGeom prst="rect">
                <a:avLst/>
              </a:prstGeom>
              <a:blipFill rotWithShape="0">
                <a:blip r:embed="rId6"/>
                <a:stretch>
                  <a:fillRect l="-1702" t="-30435" r="-131" b="-478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3154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11" t="36350" r="12974" b="11150"/>
          <a:stretch/>
        </p:blipFill>
        <p:spPr>
          <a:xfrm rot="10800000">
            <a:off x="539552" y="332655"/>
            <a:ext cx="5688632" cy="636533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7503" y="-54864"/>
            <a:ext cx="2520280" cy="5847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1600" dirty="0" smtClean="0"/>
              <a:t>Фрагмент зашумленного изображения</a:t>
            </a:r>
            <a:endParaRPr lang="ru-RU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6228184" y="1755672"/>
            <a:ext cx="2915816" cy="107721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1600" dirty="0" err="1" smtClean="0"/>
              <a:t>Пентагональный</a:t>
            </a:r>
            <a:r>
              <a:rPr lang="ru-RU" sz="1600" dirty="0" smtClean="0"/>
              <a:t> компонент: центр скользящего окна не совпадает с центром симметрии</a:t>
            </a:r>
            <a:endParaRPr lang="ru-RU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6228184" y="3840408"/>
            <a:ext cx="2915816" cy="107721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1600" dirty="0" err="1" smtClean="0"/>
              <a:t>Пентагональный</a:t>
            </a:r>
            <a:r>
              <a:rPr lang="ru-RU" sz="1600" dirty="0" smtClean="0"/>
              <a:t> компонент: центр скользящего окна совпадает с центром симметрии</a:t>
            </a:r>
            <a:endParaRPr lang="ru-RU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6156176" y="5551613"/>
            <a:ext cx="2915816" cy="107721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1600" dirty="0" smtClean="0"/>
              <a:t>Бинаризация выделенного </a:t>
            </a:r>
            <a:r>
              <a:rPr lang="ru-RU" sz="1600" dirty="0" err="1" smtClean="0"/>
              <a:t>пентагонального</a:t>
            </a:r>
            <a:r>
              <a:rPr lang="ru-RU" sz="1600" dirty="0" smtClean="0"/>
              <a:t> компонента (бинарный примитив)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6246995" y="353767"/>
            <a:ext cx="2520280" cy="5847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1600" dirty="0" smtClean="0"/>
              <a:t>Зашумление – точечное и кусочно-постоянное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303486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732696"/>
          </a:xfrm>
        </p:spPr>
        <p:txBody>
          <a:bodyPr/>
          <a:lstStyle/>
          <a:p>
            <a:r>
              <a:rPr lang="ru-RU" dirty="0" smtClean="0"/>
              <a:t>Выбор признаков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251520" y="1268760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AutoNum type="arabicParenR"/>
            </a:pPr>
            <a:r>
              <a:rPr lang="ru-RU" b="1" dirty="0" smtClean="0">
                <a:solidFill>
                  <a:srgbClr val="FF0000"/>
                </a:solidFill>
              </a:rPr>
              <a:t>А</a:t>
            </a:r>
            <a:r>
              <a:rPr lang="ru-RU" dirty="0" smtClean="0">
                <a:solidFill>
                  <a:srgbClr val="FF0000"/>
                </a:solidFill>
              </a:rPr>
              <a:t>нализ задачи выбора различительных признаков и определение способа их измерения</a:t>
            </a:r>
          </a:p>
          <a:p>
            <a:pPr marL="457200" indent="-457200">
              <a:buAutoNum type="arabicParenR"/>
            </a:pPr>
            <a:r>
              <a:rPr lang="ru-RU" b="1" dirty="0" smtClean="0">
                <a:solidFill>
                  <a:srgbClr val="FF0000"/>
                </a:solidFill>
              </a:rPr>
              <a:t>В</a:t>
            </a:r>
            <a:r>
              <a:rPr lang="ru-RU" dirty="0" smtClean="0">
                <a:solidFill>
                  <a:srgbClr val="FF0000"/>
                </a:solidFill>
              </a:rPr>
              <a:t>ыделение признаков и </a:t>
            </a:r>
            <a:r>
              <a:rPr lang="ru-RU" b="1" dirty="0" smtClean="0">
                <a:solidFill>
                  <a:srgbClr val="FF0000"/>
                </a:solidFill>
              </a:rPr>
              <a:t>с</a:t>
            </a:r>
            <a:r>
              <a:rPr lang="ru-RU" dirty="0" smtClean="0">
                <a:solidFill>
                  <a:srgbClr val="FF0000"/>
                </a:solidFill>
              </a:rPr>
              <a:t>жатие данных</a:t>
            </a:r>
          </a:p>
          <a:p>
            <a:pPr marL="457200" indent="-457200">
              <a:buAutoNum type="arabicParenR"/>
            </a:pPr>
            <a:r>
              <a:rPr lang="ru-RU" dirty="0" smtClean="0">
                <a:solidFill>
                  <a:srgbClr val="FF0000"/>
                </a:solidFill>
              </a:rPr>
              <a:t>Отбор признаков на основе расчета </a:t>
            </a:r>
            <a:r>
              <a:rPr lang="ru-RU" b="1" dirty="0" smtClean="0">
                <a:solidFill>
                  <a:srgbClr val="FF0000"/>
                </a:solidFill>
              </a:rPr>
              <a:t>и</a:t>
            </a:r>
            <a:r>
              <a:rPr lang="ru-RU" dirty="0" smtClean="0">
                <a:solidFill>
                  <a:srgbClr val="FF0000"/>
                </a:solidFill>
              </a:rPr>
              <a:t>нформативности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7504" y="4077072"/>
            <a:ext cx="7992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 smtClean="0"/>
              <a:t>В </a:t>
            </a:r>
            <a:r>
              <a:rPr lang="ru-RU" dirty="0"/>
              <a:t>области обработки </a:t>
            </a:r>
            <a:r>
              <a:rPr lang="ru-RU" dirty="0" smtClean="0"/>
              <a:t>изображений</a:t>
            </a:r>
            <a:r>
              <a:rPr lang="ru-RU" dirty="0" smtClean="0"/>
              <a:t> </a:t>
            </a:r>
            <a:r>
              <a:rPr lang="ru-RU" dirty="0" smtClean="0"/>
              <a:t>при автоматическом распознавании используются, в основном, </a:t>
            </a:r>
            <a:r>
              <a:rPr lang="ru-RU" b="1" dirty="0" smtClean="0"/>
              <a:t>ф</a:t>
            </a:r>
            <a:r>
              <a:rPr lang="ru-RU" b="1" dirty="0" smtClean="0"/>
              <a:t>изические</a:t>
            </a:r>
            <a:r>
              <a:rPr lang="ru-RU" dirty="0" smtClean="0"/>
              <a:t> </a:t>
            </a:r>
            <a:r>
              <a:rPr lang="ru-RU" dirty="0"/>
              <a:t>и </a:t>
            </a:r>
            <a:r>
              <a:rPr lang="ru-RU" b="1" dirty="0"/>
              <a:t>структурные</a:t>
            </a:r>
            <a:r>
              <a:rPr lang="ru-RU" dirty="0"/>
              <a:t> </a:t>
            </a:r>
            <a:r>
              <a:rPr lang="ru-RU" dirty="0" smtClean="0"/>
              <a:t>признаки. Эти </a:t>
            </a:r>
            <a:r>
              <a:rPr lang="ru-RU" dirty="0" smtClean="0"/>
              <a:t>признаки в каждой задаче специфичны, проблемно-ориентированы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81780" y="5517232"/>
            <a:ext cx="7992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 smtClean="0"/>
              <a:t>Математические</a:t>
            </a:r>
            <a:r>
              <a:rPr lang="ru-RU" dirty="0" smtClean="0"/>
              <a:t> признаки, во-первых, являются более общими по природе и, во-вторых,  их легко получить  и обрабатывать на ЭВМ</a:t>
            </a:r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732696"/>
          </a:xfrm>
        </p:spPr>
        <p:txBody>
          <a:bodyPr/>
          <a:lstStyle/>
          <a:p>
            <a:r>
              <a:rPr lang="ru-RU" dirty="0" smtClean="0"/>
              <a:t>Обработка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611560" y="1628800"/>
            <a:ext cx="7005444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 smtClean="0"/>
              <a:t>h(g)</a:t>
            </a:r>
          </a:p>
          <a:p>
            <a:pPr marL="342900" indent="-342900">
              <a:buAutoNum type="arabicParenR"/>
            </a:pPr>
            <a:r>
              <a:rPr lang="en-US" dirty="0" smtClean="0"/>
              <a:t>p(g) (</a:t>
            </a:r>
            <a:r>
              <a:rPr lang="ru-RU" dirty="0" smtClean="0"/>
              <a:t>по</a:t>
            </a:r>
            <a:r>
              <a:rPr lang="en-US" dirty="0" smtClean="0"/>
              <a:t> </a:t>
            </a:r>
            <a:r>
              <a:rPr lang="en-US" dirty="0" smtClean="0">
                <a:sym typeface="Symbol"/>
              </a:rPr>
              <a:t> h(g)</a:t>
            </a:r>
          </a:p>
          <a:p>
            <a:pPr marL="342900" indent="-342900">
              <a:buFontTx/>
              <a:buAutoNum type="arabicParenR"/>
            </a:pPr>
            <a:r>
              <a:rPr lang="ru-RU" dirty="0" smtClean="0"/>
              <a:t>Средняя частота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m</a:t>
            </a:r>
            <a:r>
              <a:rPr lang="ru-RU" dirty="0" smtClean="0"/>
              <a:t>, минимальная (</a:t>
            </a:r>
            <a:r>
              <a:rPr lang="en-US" dirty="0" err="1" smtClean="0"/>
              <a:t>h</a:t>
            </a:r>
            <a:r>
              <a:rPr lang="en-US" baseline="-25000" dirty="0" err="1" smtClean="0"/>
              <a:t>n</a:t>
            </a:r>
            <a:r>
              <a:rPr lang="ru-RU" dirty="0" smtClean="0"/>
              <a:t>) и максимальная (</a:t>
            </a:r>
            <a:r>
              <a:rPr lang="en-US" dirty="0" err="1" smtClean="0"/>
              <a:t>h</a:t>
            </a:r>
            <a:r>
              <a:rPr lang="en-US" baseline="-25000" dirty="0" err="1" smtClean="0"/>
              <a:t>x</a:t>
            </a:r>
            <a:r>
              <a:rPr lang="en-US" dirty="0" smtClean="0"/>
              <a:t>)</a:t>
            </a:r>
            <a:endParaRPr lang="en-US" baseline="-25000" dirty="0" smtClean="0"/>
          </a:p>
          <a:p>
            <a:pPr marL="342900" indent="-342900">
              <a:buAutoNum type="arabicParenR"/>
            </a:pPr>
            <a:r>
              <a:rPr lang="ru-RU" dirty="0" smtClean="0"/>
              <a:t>Сортировка по убыванию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sort</a:t>
            </a:r>
            <a:r>
              <a:rPr lang="en-US" dirty="0" smtClean="0"/>
              <a:t>(g)</a:t>
            </a:r>
          </a:p>
          <a:p>
            <a:pPr marL="342900" indent="-342900">
              <a:buAutoNum type="arabicParenR"/>
            </a:pPr>
            <a:r>
              <a:rPr lang="en-US" dirty="0" smtClean="0"/>
              <a:t>N</a:t>
            </a:r>
            <a:r>
              <a:rPr lang="en-US" baseline="-25000" dirty="0" smtClean="0"/>
              <a:t>m</a:t>
            </a:r>
            <a:r>
              <a:rPr lang="en-US" dirty="0" smtClean="0"/>
              <a:t> - </a:t>
            </a:r>
            <a:r>
              <a:rPr lang="ru-RU" dirty="0" smtClean="0"/>
              <a:t>количество </a:t>
            </a:r>
            <a:r>
              <a:rPr lang="en-US" dirty="0" smtClean="0"/>
              <a:t>h(g)</a:t>
            </a:r>
            <a:r>
              <a:rPr lang="ru-RU" dirty="0" smtClean="0"/>
              <a:t>, для которых </a:t>
            </a:r>
            <a:r>
              <a:rPr lang="en-US" dirty="0"/>
              <a:t>h</a:t>
            </a:r>
            <a:r>
              <a:rPr lang="en-US" dirty="0" smtClean="0"/>
              <a:t> &gt;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m</a:t>
            </a:r>
            <a:endParaRPr lang="en-US" baseline="-25000" dirty="0" smtClean="0"/>
          </a:p>
          <a:p>
            <a:pPr marL="342900" indent="-342900">
              <a:buAutoNum type="arabicParenR"/>
            </a:pPr>
            <a:r>
              <a:rPr lang="ru-RU" dirty="0" smtClean="0"/>
              <a:t>Сумма </a:t>
            </a:r>
            <a:r>
              <a:rPr lang="en-US" dirty="0" smtClean="0"/>
              <a:t>h(g)</a:t>
            </a:r>
            <a:r>
              <a:rPr lang="ru-RU" dirty="0" smtClean="0"/>
              <a:t>, для которых </a:t>
            </a:r>
            <a:r>
              <a:rPr lang="en-US" dirty="0"/>
              <a:t>h</a:t>
            </a:r>
            <a:r>
              <a:rPr lang="en-US" dirty="0" smtClean="0"/>
              <a:t> &gt;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m</a:t>
            </a:r>
            <a:r>
              <a:rPr lang="ru-RU" baseline="-25000" dirty="0" smtClean="0"/>
              <a:t> </a:t>
            </a:r>
            <a:endParaRPr lang="ru-RU" dirty="0" smtClean="0"/>
          </a:p>
          <a:p>
            <a:pPr marL="342900" indent="-342900">
              <a:buAutoNum type="arabicParenR"/>
            </a:pPr>
            <a:r>
              <a:rPr lang="en-US" dirty="0" smtClean="0"/>
              <a:t>PIM</a:t>
            </a:r>
          </a:p>
          <a:p>
            <a:pPr marL="342900" indent="-342900">
              <a:buAutoNum type="arabicParenR"/>
            </a:pPr>
            <a:r>
              <a:rPr lang="en-US" dirty="0" smtClean="0"/>
              <a:t>PIM1 – </a:t>
            </a:r>
            <a:r>
              <a:rPr lang="ru-RU" dirty="0" smtClean="0"/>
              <a:t>две – три первых</a:t>
            </a:r>
            <a:r>
              <a:rPr lang="en-US" dirty="0" smtClean="0"/>
              <a:t> </a:t>
            </a:r>
            <a:r>
              <a:rPr lang="ru-RU" dirty="0" smtClean="0"/>
              <a:t>в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sort</a:t>
            </a:r>
            <a:r>
              <a:rPr lang="en-US" dirty="0" smtClean="0"/>
              <a:t>(g)</a:t>
            </a:r>
          </a:p>
          <a:p>
            <a:pPr marL="342900" indent="-342900">
              <a:buAutoNum type="arabicParenR"/>
            </a:pPr>
            <a:r>
              <a:rPr lang="en-US" dirty="0" smtClean="0"/>
              <a:t>PIMM</a:t>
            </a:r>
            <a:r>
              <a:rPr lang="ru-RU" dirty="0" smtClean="0"/>
              <a:t> – </a:t>
            </a:r>
            <a:r>
              <a:rPr lang="en-US" dirty="0" smtClean="0"/>
              <a:t>N</a:t>
            </a:r>
            <a:r>
              <a:rPr lang="en-US" baseline="-25000" dirty="0" smtClean="0"/>
              <a:t>m</a:t>
            </a:r>
            <a:r>
              <a:rPr lang="en-US" dirty="0" smtClean="0"/>
              <a:t> </a:t>
            </a:r>
            <a:r>
              <a:rPr lang="ru-RU" dirty="0" smtClean="0"/>
              <a:t>в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sort</a:t>
            </a:r>
            <a:r>
              <a:rPr lang="en-US" dirty="0" smtClean="0"/>
              <a:t>(g)</a:t>
            </a:r>
          </a:p>
          <a:p>
            <a:pPr marL="342900" indent="-342900">
              <a:buAutoNum type="arabicParenR"/>
            </a:pPr>
            <a:r>
              <a:rPr lang="ru-RU" dirty="0" smtClean="0"/>
              <a:t>Соответствующие </a:t>
            </a:r>
            <a:r>
              <a:rPr lang="en-US" dirty="0" smtClean="0"/>
              <a:t>NPIM, NPIM1, NPIMM</a:t>
            </a:r>
            <a:endParaRPr lang="ru-RU" dirty="0" smtClean="0"/>
          </a:p>
          <a:p>
            <a:pPr marL="342900" indent="-342900">
              <a:buAutoNum type="arabicParenR"/>
            </a:pPr>
            <a:r>
              <a:rPr lang="ru-RU" dirty="0" smtClean="0"/>
              <a:t>Средние яркости в области </a:t>
            </a:r>
            <a:r>
              <a:rPr lang="en-US" dirty="0" smtClean="0"/>
              <a:t>g &gt; g</a:t>
            </a:r>
            <a:r>
              <a:rPr lang="en-US" baseline="-25000" dirty="0" smtClean="0"/>
              <a:t>m </a:t>
            </a:r>
            <a:r>
              <a:rPr lang="ru-RU" dirty="0" smtClean="0"/>
              <a:t>и в области </a:t>
            </a:r>
            <a:r>
              <a:rPr lang="en-US" dirty="0" smtClean="0"/>
              <a:t>g </a:t>
            </a:r>
            <a:r>
              <a:rPr lang="en-US" dirty="0"/>
              <a:t>&lt;</a:t>
            </a:r>
            <a:r>
              <a:rPr lang="en-US" dirty="0" smtClean="0"/>
              <a:t> g</a:t>
            </a:r>
            <a:r>
              <a:rPr lang="en-US" baseline="-25000" dirty="0" smtClean="0"/>
              <a:t>m</a:t>
            </a:r>
          </a:p>
          <a:p>
            <a:pPr marL="342900" indent="-342900">
              <a:buFontTx/>
              <a:buAutoNum type="arabicParenR"/>
            </a:pPr>
            <a:r>
              <a:rPr lang="ru-RU" dirty="0" smtClean="0"/>
              <a:t>Диапазон яркости в области </a:t>
            </a:r>
            <a:r>
              <a:rPr lang="en-US" dirty="0" smtClean="0"/>
              <a:t>g &lt; g</a:t>
            </a:r>
            <a:r>
              <a:rPr lang="en-US" baseline="-25000" dirty="0" smtClean="0"/>
              <a:t>m</a:t>
            </a:r>
            <a:endParaRPr lang="ru-RU" dirty="0" smtClean="0"/>
          </a:p>
          <a:p>
            <a:pPr marL="342900" indent="-34290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08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732696"/>
          </a:xfrm>
        </p:spPr>
        <p:txBody>
          <a:bodyPr/>
          <a:lstStyle/>
          <a:p>
            <a:r>
              <a:rPr lang="ru-RU" dirty="0" err="1" smtClean="0"/>
              <a:t>ПоД</a:t>
            </a:r>
            <a:r>
              <a:rPr lang="ru-RU" dirty="0" smtClean="0"/>
              <a:t> </a:t>
            </a:r>
            <a:r>
              <a:rPr lang="ru-RU" sz="2000" dirty="0" smtClean="0"/>
              <a:t>ред</a:t>
            </a:r>
            <a:r>
              <a:rPr lang="ru-RU" dirty="0" smtClean="0"/>
              <a:t>. Сойфера В. А.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51520" y="1124744"/>
            <a:ext cx="774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«Методы компьютерной обработки изображений» , 2003, ФИЗМАТЛИТ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827584" y="1916832"/>
            <a:ext cx="580960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Группы признаков для распознавания изображений:</a:t>
            </a:r>
          </a:p>
          <a:p>
            <a:pPr>
              <a:buFont typeface="Wingdings" pitchFamily="2" charset="2"/>
              <a:buChar char="v"/>
            </a:pPr>
            <a:r>
              <a:rPr lang="ru-RU" dirty="0" smtClean="0"/>
              <a:t> Геометрические</a:t>
            </a:r>
          </a:p>
          <a:p>
            <a:pPr>
              <a:buFont typeface="Wingdings" pitchFamily="2" charset="2"/>
              <a:buChar char="v"/>
            </a:pPr>
            <a:r>
              <a:rPr lang="ru-RU" dirty="0" smtClean="0"/>
              <a:t> Топологические</a:t>
            </a:r>
          </a:p>
          <a:p>
            <a:pPr>
              <a:buFont typeface="Wingdings" pitchFamily="2" charset="2"/>
              <a:buChar char="v"/>
            </a:pPr>
            <a:r>
              <a:rPr lang="ru-RU" dirty="0" smtClean="0"/>
              <a:t> Вероятностные</a:t>
            </a:r>
          </a:p>
          <a:p>
            <a:pPr>
              <a:buFont typeface="Wingdings" pitchFamily="2" charset="2"/>
              <a:buChar char="v"/>
            </a:pPr>
            <a:r>
              <a:rPr lang="ru-RU" dirty="0" smtClean="0"/>
              <a:t> Спектральные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7505" y="3861048"/>
            <a:ext cx="7776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Группы признаков для выделения и обнаружения объектов на изображениях:</a:t>
            </a:r>
          </a:p>
          <a:p>
            <a:pPr>
              <a:buFont typeface="Wingdings" pitchFamily="2" charset="2"/>
              <a:buChar char="v"/>
            </a:pPr>
            <a:r>
              <a:rPr lang="ru-RU" dirty="0" smtClean="0"/>
              <a:t> Резонансный метод выделения геометрических примитивов</a:t>
            </a:r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Геометрические признаки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1844824"/>
            <a:ext cx="80648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dirty="0" smtClean="0"/>
              <a:t>Геометрические размеры объекта по вертикали или горизонтали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Расстояние между наиболее удаленными точками объекта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Периметр и площадь изображенного объекта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Компактность объекта (соотношение между площадью и периметром)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-числовые характеристики описанных или вписанных в изображение объекта геометрических фигур (окружности, многоугольники и пр.)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Геометрия контура объекта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49966" y="4365104"/>
            <a:ext cx="72728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Возможность обеспечения инвариантности к преобразованиям подобия объекта</a:t>
            </a:r>
          </a:p>
          <a:p>
            <a:r>
              <a:rPr lang="ru-RU" dirty="0" smtClean="0"/>
              <a:t>Низкая помехоустойчивость</a:t>
            </a:r>
          </a:p>
          <a:p>
            <a:r>
              <a:rPr lang="ru-RU" dirty="0" smtClean="0"/>
              <a:t>ПОЛЕЗНЫ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 smtClean="0"/>
              <a:t>Для распознавания объектов с ярко выраженной геометрической структурой (границей)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 smtClean="0"/>
              <a:t>Распознавания объектов с малым уровнем шумов и динамических искажений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56058" y="4086056"/>
            <a:ext cx="5902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+</a:t>
            </a:r>
            <a:endParaRPr lang="ru-RU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56058" y="4589891"/>
            <a:ext cx="4395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-</a:t>
            </a:r>
            <a:endParaRPr lang="ru-RU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79671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2029" y="137147"/>
            <a:ext cx="7242048" cy="588680"/>
          </a:xfrm>
        </p:spPr>
        <p:txBody>
          <a:bodyPr/>
          <a:lstStyle/>
          <a:p>
            <a:r>
              <a:rPr lang="ru-RU" dirty="0" smtClean="0"/>
              <a:t>Цепные коды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42328" y="734349"/>
            <a:ext cx="78488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 smtClean="0"/>
              <a:t>Граница объекта, расположенного на дискретной сетке, представляется в виде набора элементарных отрезков</a:t>
            </a:r>
          </a:p>
          <a:p>
            <a:pPr algn="just"/>
            <a:r>
              <a:rPr lang="ru-RU" dirty="0" smtClean="0"/>
              <a:t>Полная характеристика границы в каждой точке – направление отрезка</a:t>
            </a:r>
          </a:p>
          <a:p>
            <a:pPr algn="just"/>
            <a:r>
              <a:rPr lang="ru-RU" dirty="0"/>
              <a:t>Предполагается, </a:t>
            </a:r>
            <a:r>
              <a:rPr lang="ru-RU" dirty="0" smtClean="0"/>
              <a:t>что точки на границе являются только 4-х связными (отрезок откладывается только в 4-х направлениях)</a:t>
            </a:r>
          </a:p>
          <a:p>
            <a:pPr algn="just"/>
            <a:r>
              <a:rPr lang="ru-RU" dirty="0" smtClean="0"/>
              <a:t>Иногда используют 8-связную модель</a:t>
            </a:r>
            <a:endParaRPr lang="ru-RU" dirty="0"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8549010"/>
              </p:ext>
            </p:extLst>
          </p:nvPr>
        </p:nvGraphicFramePr>
        <p:xfrm>
          <a:off x="683568" y="3429000"/>
          <a:ext cx="3240360" cy="3168353"/>
        </p:xfrm>
        <a:graphic>
          <a:graphicData uri="http://schemas.openxmlformats.org/drawingml/2006/table">
            <a:tbl>
              <a:tblPr/>
              <a:tblGrid>
                <a:gridCol w="405045"/>
                <a:gridCol w="405045"/>
                <a:gridCol w="405045"/>
                <a:gridCol w="405045"/>
                <a:gridCol w="405045"/>
                <a:gridCol w="405045"/>
                <a:gridCol w="405045"/>
                <a:gridCol w="405045"/>
              </a:tblGrid>
              <a:tr h="372747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8278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81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81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81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81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81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8278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7761276"/>
              </p:ext>
            </p:extLst>
          </p:nvPr>
        </p:nvGraphicFramePr>
        <p:xfrm>
          <a:off x="4427984" y="3429000"/>
          <a:ext cx="3240360" cy="3168353"/>
        </p:xfrm>
        <a:graphic>
          <a:graphicData uri="http://schemas.openxmlformats.org/drawingml/2006/table">
            <a:tbl>
              <a:tblPr/>
              <a:tblGrid>
                <a:gridCol w="405045"/>
                <a:gridCol w="405045"/>
                <a:gridCol w="405045"/>
                <a:gridCol w="405045"/>
                <a:gridCol w="405045"/>
                <a:gridCol w="405045"/>
                <a:gridCol w="405045"/>
                <a:gridCol w="405045"/>
              </a:tblGrid>
              <a:tr h="372747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8278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81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81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81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81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81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8278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cxnSp>
        <p:nvCxnSpPr>
          <p:cNvPr id="8" name="Прямая со стрелкой 7"/>
          <p:cNvCxnSpPr/>
          <p:nvPr/>
        </p:nvCxnSpPr>
        <p:spPr>
          <a:xfrm>
            <a:off x="1187624" y="5229200"/>
            <a:ext cx="5040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>
            <a:off x="1691680" y="5229200"/>
            <a:ext cx="0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/>
          <p:nvPr/>
        </p:nvCxnSpPr>
        <p:spPr>
          <a:xfrm>
            <a:off x="1619672" y="5661248"/>
            <a:ext cx="5040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2051720" y="5661248"/>
            <a:ext cx="0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/>
          <p:nvPr/>
        </p:nvCxnSpPr>
        <p:spPr>
          <a:xfrm flipV="1">
            <a:off x="2123728" y="5661248"/>
            <a:ext cx="0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>
            <a:off x="2123728" y="5661248"/>
            <a:ext cx="4320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/>
          <p:nvPr/>
        </p:nvCxnSpPr>
        <p:spPr>
          <a:xfrm>
            <a:off x="2555776" y="5661248"/>
            <a:ext cx="4320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/>
          <p:nvPr/>
        </p:nvCxnSpPr>
        <p:spPr>
          <a:xfrm flipV="1">
            <a:off x="2987824" y="5229200"/>
            <a:ext cx="0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/>
          <p:nvPr/>
        </p:nvCxnSpPr>
        <p:spPr>
          <a:xfrm flipH="1">
            <a:off x="2555776" y="5229200"/>
            <a:ext cx="4320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 flipV="1">
            <a:off x="2555776" y="4797152"/>
            <a:ext cx="0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 flipV="1">
            <a:off x="2555776" y="4365104"/>
            <a:ext cx="0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 flipH="1">
            <a:off x="2123728" y="4365104"/>
            <a:ext cx="4320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/>
          <p:nvPr/>
        </p:nvCxnSpPr>
        <p:spPr>
          <a:xfrm>
            <a:off x="2123728" y="4365104"/>
            <a:ext cx="0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/>
          <p:nvPr/>
        </p:nvCxnSpPr>
        <p:spPr>
          <a:xfrm flipH="1">
            <a:off x="1691680" y="4797152"/>
            <a:ext cx="4320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/>
          <p:nvPr/>
        </p:nvCxnSpPr>
        <p:spPr>
          <a:xfrm>
            <a:off x="1691680" y="4725144"/>
            <a:ext cx="0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/>
          <p:nvPr/>
        </p:nvCxnSpPr>
        <p:spPr>
          <a:xfrm flipH="1">
            <a:off x="1187624" y="5157192"/>
            <a:ext cx="4320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/>
          <p:cNvCxnSpPr/>
          <p:nvPr/>
        </p:nvCxnSpPr>
        <p:spPr>
          <a:xfrm>
            <a:off x="969682" y="2569550"/>
            <a:ext cx="9088" cy="1148130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/>
          <p:nvPr/>
        </p:nvCxnSpPr>
        <p:spPr>
          <a:xfrm flipV="1">
            <a:off x="337868" y="3068960"/>
            <a:ext cx="1281804" cy="23704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398820" y="2646079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</a:t>
            </a:r>
            <a:endParaRPr lang="ru-RU" dirty="0"/>
          </a:p>
        </p:txBody>
      </p:sp>
      <p:sp>
        <p:nvSpPr>
          <p:cNvPr id="30" name="TextBox 29"/>
          <p:cNvSpPr txBox="1"/>
          <p:nvPr/>
        </p:nvSpPr>
        <p:spPr>
          <a:xfrm>
            <a:off x="661232" y="2477856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ru-RU" dirty="0"/>
          </a:p>
        </p:txBody>
      </p:sp>
      <p:sp>
        <p:nvSpPr>
          <p:cNvPr id="31" name="TextBox 30"/>
          <p:cNvSpPr txBox="1"/>
          <p:nvPr/>
        </p:nvSpPr>
        <p:spPr>
          <a:xfrm>
            <a:off x="8009" y="2917343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ru-RU" dirty="0"/>
          </a:p>
        </p:txBody>
      </p:sp>
      <p:sp>
        <p:nvSpPr>
          <p:cNvPr id="32" name="TextBox 31"/>
          <p:cNvSpPr txBox="1"/>
          <p:nvPr/>
        </p:nvSpPr>
        <p:spPr>
          <a:xfrm>
            <a:off x="684007" y="3281171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ru-RU" dirty="0"/>
          </a:p>
        </p:txBody>
      </p:sp>
      <p:cxnSp>
        <p:nvCxnSpPr>
          <p:cNvPr id="33" name="Прямая со стрелкой 32"/>
          <p:cNvCxnSpPr/>
          <p:nvPr/>
        </p:nvCxnSpPr>
        <p:spPr>
          <a:xfrm>
            <a:off x="6300192" y="5661248"/>
            <a:ext cx="4320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 стрелкой 33"/>
          <p:cNvCxnSpPr/>
          <p:nvPr/>
        </p:nvCxnSpPr>
        <p:spPr>
          <a:xfrm flipV="1">
            <a:off x="6732240" y="5229200"/>
            <a:ext cx="0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/>
          <p:cNvCxnSpPr/>
          <p:nvPr/>
        </p:nvCxnSpPr>
        <p:spPr>
          <a:xfrm flipV="1">
            <a:off x="6300192" y="4365104"/>
            <a:ext cx="0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35"/>
          <p:cNvCxnSpPr/>
          <p:nvPr/>
        </p:nvCxnSpPr>
        <p:spPr>
          <a:xfrm flipH="1">
            <a:off x="5868144" y="4365104"/>
            <a:ext cx="4320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36"/>
          <p:cNvCxnSpPr/>
          <p:nvPr/>
        </p:nvCxnSpPr>
        <p:spPr>
          <a:xfrm flipH="1">
            <a:off x="5431381" y="2488674"/>
            <a:ext cx="9430" cy="1444382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 стрелкой 37"/>
          <p:cNvCxnSpPr/>
          <p:nvPr/>
        </p:nvCxnSpPr>
        <p:spPr>
          <a:xfrm>
            <a:off x="4644008" y="3136745"/>
            <a:ext cx="1728192" cy="18137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223127" y="2751235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</a:t>
            </a:r>
            <a:endParaRPr lang="ru-RU" dirty="0"/>
          </a:p>
        </p:txBody>
      </p:sp>
      <p:sp>
        <p:nvSpPr>
          <p:cNvPr id="40" name="TextBox 39"/>
          <p:cNvSpPr txBox="1"/>
          <p:nvPr/>
        </p:nvSpPr>
        <p:spPr>
          <a:xfrm>
            <a:off x="5941304" y="2307125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ru-RU" dirty="0"/>
          </a:p>
        </p:txBody>
      </p:sp>
      <p:sp>
        <p:nvSpPr>
          <p:cNvPr id="41" name="TextBox 40"/>
          <p:cNvSpPr txBox="1"/>
          <p:nvPr/>
        </p:nvSpPr>
        <p:spPr>
          <a:xfrm>
            <a:off x="5289856" y="2119342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ru-RU" dirty="0"/>
          </a:p>
        </p:txBody>
      </p:sp>
      <p:sp>
        <p:nvSpPr>
          <p:cNvPr id="42" name="TextBox 41"/>
          <p:cNvSpPr txBox="1"/>
          <p:nvPr/>
        </p:nvSpPr>
        <p:spPr>
          <a:xfrm>
            <a:off x="4508979" y="2509840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ru-RU" dirty="0"/>
          </a:p>
        </p:txBody>
      </p:sp>
      <p:cxnSp>
        <p:nvCxnSpPr>
          <p:cNvPr id="44" name="Прямая со стрелкой 43"/>
          <p:cNvCxnSpPr/>
          <p:nvPr/>
        </p:nvCxnSpPr>
        <p:spPr>
          <a:xfrm flipH="1">
            <a:off x="5436096" y="4365104"/>
            <a:ext cx="432048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/>
          <p:cNvCxnSpPr/>
          <p:nvPr/>
        </p:nvCxnSpPr>
        <p:spPr>
          <a:xfrm flipH="1">
            <a:off x="5004048" y="4797152"/>
            <a:ext cx="432048" cy="4320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/>
          <p:cNvCxnSpPr/>
          <p:nvPr/>
        </p:nvCxnSpPr>
        <p:spPr>
          <a:xfrm>
            <a:off x="5004048" y="5229200"/>
            <a:ext cx="504056" cy="4016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 стрелкой 47"/>
          <p:cNvCxnSpPr/>
          <p:nvPr/>
        </p:nvCxnSpPr>
        <p:spPr>
          <a:xfrm>
            <a:off x="5508104" y="5661248"/>
            <a:ext cx="504056" cy="4016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/>
          <p:cNvCxnSpPr/>
          <p:nvPr/>
        </p:nvCxnSpPr>
        <p:spPr>
          <a:xfrm flipV="1">
            <a:off x="6012160" y="5691605"/>
            <a:ext cx="288032" cy="40169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 стрелкой 50"/>
          <p:cNvCxnSpPr/>
          <p:nvPr/>
        </p:nvCxnSpPr>
        <p:spPr>
          <a:xfrm flipH="1" flipV="1">
            <a:off x="6300192" y="4812331"/>
            <a:ext cx="432048" cy="45852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/>
          <p:cNvCxnSpPr/>
          <p:nvPr/>
        </p:nvCxnSpPr>
        <p:spPr>
          <a:xfrm flipH="1">
            <a:off x="4880739" y="2564903"/>
            <a:ext cx="1131422" cy="11898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 стрелкой 58"/>
          <p:cNvCxnSpPr/>
          <p:nvPr/>
        </p:nvCxnSpPr>
        <p:spPr>
          <a:xfrm rot="2700000">
            <a:off x="4602651" y="3173257"/>
            <a:ext cx="1728192" cy="18137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4334312" y="2924944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ru-RU" dirty="0"/>
          </a:p>
        </p:txBody>
      </p:sp>
      <p:sp>
        <p:nvSpPr>
          <p:cNvPr id="62" name="TextBox 61"/>
          <p:cNvSpPr txBox="1"/>
          <p:nvPr/>
        </p:nvSpPr>
        <p:spPr>
          <a:xfrm>
            <a:off x="4620838" y="3357391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endParaRPr lang="ru-RU" dirty="0"/>
          </a:p>
        </p:txBody>
      </p:sp>
      <p:sp>
        <p:nvSpPr>
          <p:cNvPr id="63" name="TextBox 62"/>
          <p:cNvSpPr txBox="1"/>
          <p:nvPr/>
        </p:nvSpPr>
        <p:spPr>
          <a:xfrm>
            <a:off x="5440811" y="3545831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6</a:t>
            </a:r>
            <a:endParaRPr lang="ru-RU" dirty="0"/>
          </a:p>
        </p:txBody>
      </p:sp>
      <p:sp>
        <p:nvSpPr>
          <p:cNvPr id="64" name="TextBox 63"/>
          <p:cNvSpPr txBox="1"/>
          <p:nvPr/>
        </p:nvSpPr>
        <p:spPr>
          <a:xfrm>
            <a:off x="5949139" y="3348348"/>
            <a:ext cx="23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</a:t>
            </a:r>
            <a:endParaRPr lang="ru-RU" dirty="0"/>
          </a:p>
        </p:txBody>
      </p:sp>
      <p:sp>
        <p:nvSpPr>
          <p:cNvPr id="69" name="TextBox 68"/>
          <p:cNvSpPr txBox="1"/>
          <p:nvPr/>
        </p:nvSpPr>
        <p:spPr>
          <a:xfrm>
            <a:off x="1187625" y="6442505"/>
            <a:ext cx="2376264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1001211232320303</a:t>
            </a:r>
            <a:endParaRPr lang="ru-RU"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876256" y="6257839"/>
            <a:ext cx="1584175" cy="369332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1023245577</a:t>
            </a:r>
            <a:endParaRPr lang="ru-RU"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924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643192" cy="11430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Ортогональные представления функции кривизны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468616" y="1700808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Угол наклона касательной к контуру рассматривается как функция некоторой переменной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771800" y="2428582"/>
                <a:ext cx="2318905" cy="3126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Κ</m:t>
                      </m:r>
                      <m:d>
                        <m:dPr>
                          <m:ctrlPr>
                            <a:rPr lang="el-G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Κ</m:t>
                      </m:r>
                      <m:d>
                        <m:dPr>
                          <m:ctrlPr>
                            <a:rPr lang="el-G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l-G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l-G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1800" y="2428582"/>
                <a:ext cx="2318905" cy="312650"/>
              </a:xfrm>
              <a:prstGeom prst="rect">
                <a:avLst/>
              </a:prstGeom>
              <a:blipFill rotWithShape="0">
                <a:blip r:embed="rId2"/>
                <a:stretch>
                  <a:fillRect l="-1842" b="-961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539552" y="2822675"/>
            <a:ext cx="2473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</a:t>
            </a:r>
            <a:r>
              <a:rPr lang="ru-RU" dirty="0" smtClean="0"/>
              <a:t> – периметр объекта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263924" y="2741232"/>
                <a:ext cx="2461123" cy="6223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𝑒𝑥𝑝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𝑠𝑘</m:t>
                          </m:r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3924" y="2741232"/>
                <a:ext cx="2461123" cy="62235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611560" y="3789040"/>
            <a:ext cx="71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Набор ортонормированных или ортогональных функций на </a:t>
            </a:r>
            <a:r>
              <a:rPr lang="en-US" dirty="0" smtClean="0"/>
              <a:t>[0, L]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971600" y="4158372"/>
                <a:ext cx="1181670" cy="2883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ru-RU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4158372"/>
                <a:ext cx="1181670" cy="288349"/>
              </a:xfrm>
              <a:prstGeom prst="rect">
                <a:avLst/>
              </a:prstGeom>
              <a:blipFill rotWithShape="0">
                <a:blip r:embed="rId4"/>
                <a:stretch>
                  <a:fillRect r="-1031" b="-2766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583000" y="4471841"/>
            <a:ext cx="3417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Фурье-дескрипторы контура: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2748236" y="5154642"/>
                <a:ext cx="2305246" cy="8349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p>
                        <m:e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Κ</m:t>
                          </m:r>
                          <m:d>
                            <m:dPr>
                              <m:ctrlPr>
                                <a:rPr lang="el-G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sSub>
                            <m:sSubPr>
                              <m:ctrlPr>
                                <a:rPr lang="el-G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𝜑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d>
                            <m:dPr>
                              <m:ctrlPr>
                                <a:rPr lang="el-G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𝑑𝑠</m:t>
                          </m:r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8236" y="5154642"/>
                <a:ext cx="2305246" cy="834909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8326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6012922"/>
              </p:ext>
            </p:extLst>
          </p:nvPr>
        </p:nvGraphicFramePr>
        <p:xfrm>
          <a:off x="3810774" y="2637950"/>
          <a:ext cx="1625320" cy="1367114"/>
        </p:xfrm>
        <a:graphic>
          <a:graphicData uri="http://schemas.openxmlformats.org/drawingml/2006/table">
            <a:tbl>
              <a:tblPr/>
              <a:tblGrid>
                <a:gridCol w="406330"/>
                <a:gridCol w="406330"/>
                <a:gridCol w="406330"/>
                <a:gridCol w="406330"/>
              </a:tblGrid>
              <a:tr h="335077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5077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48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48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588680"/>
          </a:xfrm>
        </p:spPr>
        <p:txBody>
          <a:bodyPr/>
          <a:lstStyle/>
          <a:p>
            <a:r>
              <a:rPr lang="el-GR" dirty="0" smtClean="0"/>
              <a:t>Ψ</a:t>
            </a:r>
            <a:r>
              <a:rPr lang="en-US" dirty="0" smtClean="0"/>
              <a:t> - </a:t>
            </a:r>
            <a:r>
              <a:rPr lang="ru-RU" dirty="0" smtClean="0"/>
              <a:t>кривые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07504" y="1124744"/>
            <a:ext cx="7704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Представление контура объекта как аппроксимации прямолинейных участков границы в виде ломаных, а области изменения направления границы в виде дуг окружностей</a:t>
            </a:r>
            <a:endParaRPr lang="ru-RU" dirty="0"/>
          </a:p>
        </p:txBody>
      </p:sp>
      <p:cxnSp>
        <p:nvCxnSpPr>
          <p:cNvPr id="8" name="Прямая со стрелкой 7"/>
          <p:cNvCxnSpPr/>
          <p:nvPr/>
        </p:nvCxnSpPr>
        <p:spPr>
          <a:xfrm flipV="1">
            <a:off x="755576" y="2348880"/>
            <a:ext cx="0" cy="16561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 rot="5400000" flipV="1">
            <a:off x="1583668" y="3176972"/>
            <a:ext cx="0" cy="16561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/>
          <p:nvPr/>
        </p:nvCxnSpPr>
        <p:spPr>
          <a:xfrm flipV="1">
            <a:off x="3779912" y="2348880"/>
            <a:ext cx="0" cy="16561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3779912" y="4005064"/>
            <a:ext cx="230425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>
            <a:off x="5508104" y="2420888"/>
            <a:ext cx="0" cy="1584176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940152" y="3645024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ru-RU" dirty="0"/>
          </a:p>
        </p:txBody>
      </p:sp>
      <p:sp>
        <p:nvSpPr>
          <p:cNvPr id="18" name="TextBox 17"/>
          <p:cNvSpPr txBox="1"/>
          <p:nvPr/>
        </p:nvSpPr>
        <p:spPr>
          <a:xfrm>
            <a:off x="5326345" y="4014356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3333025" y="2282388"/>
                <a:ext cx="36548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𝝅</m:t>
                      </m:r>
                    </m:oMath>
                  </m:oMathPara>
                </a14:m>
                <a:endParaRPr lang="ru-RU" b="1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3025" y="2282388"/>
                <a:ext cx="365485" cy="276999"/>
              </a:xfrm>
              <a:prstGeom prst="rect">
                <a:avLst/>
              </a:prstGeom>
              <a:blipFill rotWithShape="0">
                <a:blip r:embed="rId2"/>
                <a:stretch>
                  <a:fillRect l="-13333" r="-8333" b="-869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/>
          <p:cNvSpPr txBox="1"/>
          <p:nvPr/>
        </p:nvSpPr>
        <p:spPr>
          <a:xfrm>
            <a:off x="3410478" y="3803386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3779912" y="2143888"/>
                <a:ext cx="51854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Κ</m:t>
                      </m:r>
                      <m:d>
                        <m:dPr>
                          <m:ctrlPr>
                            <a:rPr lang="el-G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9912" y="2143888"/>
                <a:ext cx="518540" cy="276999"/>
              </a:xfrm>
              <a:prstGeom prst="rect">
                <a:avLst/>
              </a:prstGeom>
              <a:blipFill rotWithShape="0">
                <a:blip r:embed="rId3"/>
                <a:stretch>
                  <a:fillRect l="-8235" b="-888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4" name="Таблица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9322182"/>
              </p:ext>
            </p:extLst>
          </p:nvPr>
        </p:nvGraphicFramePr>
        <p:xfrm>
          <a:off x="3897621" y="4990576"/>
          <a:ext cx="1625320" cy="1367114"/>
        </p:xfrm>
        <a:graphic>
          <a:graphicData uri="http://schemas.openxmlformats.org/drawingml/2006/table">
            <a:tbl>
              <a:tblPr/>
              <a:tblGrid>
                <a:gridCol w="406330"/>
                <a:gridCol w="406330"/>
                <a:gridCol w="406330"/>
                <a:gridCol w="406330"/>
              </a:tblGrid>
              <a:tr h="335077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5077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48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48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25" name="Прямая со стрелкой 24"/>
          <p:cNvCxnSpPr/>
          <p:nvPr/>
        </p:nvCxnSpPr>
        <p:spPr>
          <a:xfrm flipV="1">
            <a:off x="3866759" y="4701506"/>
            <a:ext cx="0" cy="16561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/>
          <p:nvPr/>
        </p:nvCxnSpPr>
        <p:spPr>
          <a:xfrm>
            <a:off x="3866759" y="6357690"/>
            <a:ext cx="230425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/>
          <p:cNvCxnSpPr/>
          <p:nvPr/>
        </p:nvCxnSpPr>
        <p:spPr>
          <a:xfrm>
            <a:off x="5594951" y="4773514"/>
            <a:ext cx="0" cy="1584176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026999" y="5997650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3419872" y="4635014"/>
                <a:ext cx="36548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𝝅</m:t>
                      </m:r>
                    </m:oMath>
                  </m:oMathPara>
                </a14:m>
                <a:endParaRPr lang="ru-RU" b="1" dirty="0"/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9872" y="4635014"/>
                <a:ext cx="365485" cy="276999"/>
              </a:xfrm>
              <a:prstGeom prst="rect">
                <a:avLst/>
              </a:prstGeom>
              <a:blipFill rotWithShape="0">
                <a:blip r:embed="rId4"/>
                <a:stretch>
                  <a:fillRect l="-11667" r="-8333" b="-869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TextBox 29"/>
          <p:cNvSpPr txBox="1"/>
          <p:nvPr/>
        </p:nvSpPr>
        <p:spPr>
          <a:xfrm>
            <a:off x="3497325" y="6156012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3866759" y="4496514"/>
                <a:ext cx="51854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Κ</m:t>
                      </m:r>
                      <m:d>
                        <m:dPr>
                          <m:ctrlPr>
                            <a:rPr lang="el-G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759" y="4496514"/>
                <a:ext cx="518540" cy="276999"/>
              </a:xfrm>
              <a:prstGeom prst="rect">
                <a:avLst/>
              </a:prstGeom>
              <a:blipFill rotWithShape="0">
                <a:blip r:embed="rId5"/>
                <a:stretch>
                  <a:fillRect l="-8235" b="-888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TextBox 31"/>
          <p:cNvSpPr txBox="1"/>
          <p:nvPr/>
        </p:nvSpPr>
        <p:spPr>
          <a:xfrm>
            <a:off x="5470345" y="6340678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  <a:endParaRPr lang="ru-RU" dirty="0"/>
          </a:p>
        </p:txBody>
      </p:sp>
      <p:cxnSp>
        <p:nvCxnSpPr>
          <p:cNvPr id="40" name="Прямая соединительная линия 39"/>
          <p:cNvCxnSpPr/>
          <p:nvPr/>
        </p:nvCxnSpPr>
        <p:spPr>
          <a:xfrm flipV="1">
            <a:off x="4039182" y="6340678"/>
            <a:ext cx="259270" cy="170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/>
          <p:cNvCxnSpPr/>
          <p:nvPr/>
        </p:nvCxnSpPr>
        <p:spPr>
          <a:xfrm>
            <a:off x="4298452" y="6093296"/>
            <a:ext cx="0" cy="273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/>
          <p:nvPr/>
        </p:nvCxnSpPr>
        <p:spPr>
          <a:xfrm>
            <a:off x="4385299" y="5997650"/>
            <a:ext cx="258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/>
          <p:cNvCxnSpPr/>
          <p:nvPr/>
        </p:nvCxnSpPr>
        <p:spPr>
          <a:xfrm flipV="1">
            <a:off x="4716016" y="5733256"/>
            <a:ext cx="0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Полилиния 46"/>
          <p:cNvSpPr/>
          <p:nvPr/>
        </p:nvSpPr>
        <p:spPr>
          <a:xfrm>
            <a:off x="3950208" y="2642616"/>
            <a:ext cx="1563624" cy="1362456"/>
          </a:xfrm>
          <a:custGeom>
            <a:avLst/>
            <a:gdLst>
              <a:gd name="connsiteX0" fmla="*/ 0 w 1563624"/>
              <a:gd name="connsiteY0" fmla="*/ 1362456 h 1362456"/>
              <a:gd name="connsiteX1" fmla="*/ 0 w 1563624"/>
              <a:gd name="connsiteY1" fmla="*/ 1362456 h 1362456"/>
              <a:gd name="connsiteX2" fmla="*/ 192024 w 1563624"/>
              <a:gd name="connsiteY2" fmla="*/ 1353312 h 1362456"/>
              <a:gd name="connsiteX3" fmla="*/ 246888 w 1563624"/>
              <a:gd name="connsiteY3" fmla="*/ 1335024 h 1362456"/>
              <a:gd name="connsiteX4" fmla="*/ 256032 w 1563624"/>
              <a:gd name="connsiteY4" fmla="*/ 1289304 h 1362456"/>
              <a:gd name="connsiteX5" fmla="*/ 265176 w 1563624"/>
              <a:gd name="connsiteY5" fmla="*/ 1051560 h 1362456"/>
              <a:gd name="connsiteX6" fmla="*/ 365760 w 1563624"/>
              <a:gd name="connsiteY6" fmla="*/ 996696 h 1362456"/>
              <a:gd name="connsiteX7" fmla="*/ 448056 w 1563624"/>
              <a:gd name="connsiteY7" fmla="*/ 1014984 h 1362456"/>
              <a:gd name="connsiteX8" fmla="*/ 475488 w 1563624"/>
              <a:gd name="connsiteY8" fmla="*/ 1024128 h 1362456"/>
              <a:gd name="connsiteX9" fmla="*/ 576072 w 1563624"/>
              <a:gd name="connsiteY9" fmla="*/ 1024128 h 1362456"/>
              <a:gd name="connsiteX10" fmla="*/ 576072 w 1563624"/>
              <a:gd name="connsiteY10" fmla="*/ 1024128 h 1362456"/>
              <a:gd name="connsiteX11" fmla="*/ 704088 w 1563624"/>
              <a:gd name="connsiteY11" fmla="*/ 786384 h 1362456"/>
              <a:gd name="connsiteX12" fmla="*/ 768096 w 1563624"/>
              <a:gd name="connsiteY12" fmla="*/ 640080 h 1362456"/>
              <a:gd name="connsiteX13" fmla="*/ 1060704 w 1563624"/>
              <a:gd name="connsiteY13" fmla="*/ 676656 h 1362456"/>
              <a:gd name="connsiteX14" fmla="*/ 1060704 w 1563624"/>
              <a:gd name="connsiteY14" fmla="*/ 594360 h 1362456"/>
              <a:gd name="connsiteX15" fmla="*/ 1097280 w 1563624"/>
              <a:gd name="connsiteY15" fmla="*/ 356616 h 1362456"/>
              <a:gd name="connsiteX16" fmla="*/ 1197864 w 1563624"/>
              <a:gd name="connsiteY16" fmla="*/ 310896 h 1362456"/>
              <a:gd name="connsiteX17" fmla="*/ 1481328 w 1563624"/>
              <a:gd name="connsiteY17" fmla="*/ 374904 h 1362456"/>
              <a:gd name="connsiteX18" fmla="*/ 1563624 w 1563624"/>
              <a:gd name="connsiteY18" fmla="*/ 0 h 1362456"/>
              <a:gd name="connsiteX19" fmla="*/ 1563624 w 1563624"/>
              <a:gd name="connsiteY19" fmla="*/ 0 h 1362456"/>
              <a:gd name="connsiteX20" fmla="*/ 1563624 w 1563624"/>
              <a:gd name="connsiteY20" fmla="*/ 0 h 1362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563624" h="1362456">
                <a:moveTo>
                  <a:pt x="0" y="1362456"/>
                </a:moveTo>
                <a:lnTo>
                  <a:pt x="0" y="1362456"/>
                </a:lnTo>
                <a:cubicBezTo>
                  <a:pt x="64008" y="1359408"/>
                  <a:pt x="128335" y="1360389"/>
                  <a:pt x="192024" y="1353312"/>
                </a:cubicBezTo>
                <a:cubicBezTo>
                  <a:pt x="211183" y="1351183"/>
                  <a:pt x="246888" y="1335024"/>
                  <a:pt x="246888" y="1335024"/>
                </a:cubicBezTo>
                <a:cubicBezTo>
                  <a:pt x="249936" y="1319784"/>
                  <a:pt x="254216" y="1304739"/>
                  <a:pt x="256032" y="1289304"/>
                </a:cubicBezTo>
                <a:cubicBezTo>
                  <a:pt x="268720" y="1181458"/>
                  <a:pt x="265176" y="1164650"/>
                  <a:pt x="265176" y="1051560"/>
                </a:cubicBezTo>
                <a:lnTo>
                  <a:pt x="365760" y="996696"/>
                </a:lnTo>
                <a:cubicBezTo>
                  <a:pt x="393192" y="1002792"/>
                  <a:pt x="420794" y="1008168"/>
                  <a:pt x="448056" y="1014984"/>
                </a:cubicBezTo>
                <a:cubicBezTo>
                  <a:pt x="457407" y="1017322"/>
                  <a:pt x="465874" y="1023441"/>
                  <a:pt x="475488" y="1024128"/>
                </a:cubicBezTo>
                <a:cubicBezTo>
                  <a:pt x="508931" y="1026517"/>
                  <a:pt x="542544" y="1024128"/>
                  <a:pt x="576072" y="1024128"/>
                </a:cubicBezTo>
                <a:lnTo>
                  <a:pt x="576072" y="1024128"/>
                </a:lnTo>
                <a:lnTo>
                  <a:pt x="704088" y="786384"/>
                </a:lnTo>
                <a:lnTo>
                  <a:pt x="768096" y="640080"/>
                </a:lnTo>
                <a:lnTo>
                  <a:pt x="1060704" y="676656"/>
                </a:lnTo>
                <a:lnTo>
                  <a:pt x="1060704" y="594360"/>
                </a:lnTo>
                <a:lnTo>
                  <a:pt x="1097280" y="356616"/>
                </a:lnTo>
                <a:lnTo>
                  <a:pt x="1197864" y="310896"/>
                </a:lnTo>
                <a:lnTo>
                  <a:pt x="1481328" y="374904"/>
                </a:lnTo>
                <a:lnTo>
                  <a:pt x="1563624" y="0"/>
                </a:lnTo>
                <a:lnTo>
                  <a:pt x="1563624" y="0"/>
                </a:lnTo>
                <a:lnTo>
                  <a:pt x="1563624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1" name="Прямая соединительная линия 50"/>
          <p:cNvCxnSpPr/>
          <p:nvPr/>
        </p:nvCxnSpPr>
        <p:spPr>
          <a:xfrm>
            <a:off x="3909963" y="6349184"/>
            <a:ext cx="388489" cy="850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единительная линия 53"/>
          <p:cNvCxnSpPr/>
          <p:nvPr/>
        </p:nvCxnSpPr>
        <p:spPr>
          <a:xfrm>
            <a:off x="4327527" y="6021288"/>
            <a:ext cx="388489" cy="850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единительная линия 54"/>
          <p:cNvCxnSpPr/>
          <p:nvPr/>
        </p:nvCxnSpPr>
        <p:spPr>
          <a:xfrm>
            <a:off x="4745091" y="5693392"/>
            <a:ext cx="388489" cy="850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единительная линия 55"/>
          <p:cNvCxnSpPr/>
          <p:nvPr/>
        </p:nvCxnSpPr>
        <p:spPr>
          <a:xfrm>
            <a:off x="5162655" y="5365496"/>
            <a:ext cx="388489" cy="850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 стрелкой 56"/>
          <p:cNvCxnSpPr/>
          <p:nvPr/>
        </p:nvCxnSpPr>
        <p:spPr>
          <a:xfrm flipV="1">
            <a:off x="899592" y="4499828"/>
            <a:ext cx="0" cy="16561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/>
          <p:cNvCxnSpPr/>
          <p:nvPr/>
        </p:nvCxnSpPr>
        <p:spPr>
          <a:xfrm rot="5400000" flipV="1">
            <a:off x="1727684" y="5327920"/>
            <a:ext cx="0" cy="16561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Прямоугольник 58"/>
          <p:cNvSpPr/>
          <p:nvPr/>
        </p:nvSpPr>
        <p:spPr>
          <a:xfrm rot="2700000">
            <a:off x="1266796" y="4787860"/>
            <a:ext cx="1080120" cy="10801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0" name="Скругленный прямоугольник 59"/>
          <p:cNvSpPr/>
          <p:nvPr/>
        </p:nvSpPr>
        <p:spPr>
          <a:xfrm rot="2700000">
            <a:off x="999927" y="2642616"/>
            <a:ext cx="1123447" cy="112344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1" name="TextBox 60"/>
          <p:cNvSpPr txBox="1"/>
          <p:nvPr/>
        </p:nvSpPr>
        <p:spPr>
          <a:xfrm>
            <a:off x="6228184" y="4912013"/>
            <a:ext cx="1471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/>
              <a:t>Полилинии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6864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888" y="89883"/>
            <a:ext cx="7242048" cy="732696"/>
          </a:xfrm>
        </p:spPr>
        <p:txBody>
          <a:bodyPr/>
          <a:lstStyle/>
          <a:p>
            <a:r>
              <a:rPr lang="ru-RU" dirty="0" smtClean="0"/>
              <a:t>Топологические признаки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61188" y="912043"/>
            <a:ext cx="48708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 smtClean="0"/>
              <a:t>Топологические свойства – свойства, инвариантные относительно топологических или гомеоморфных отображений – </a:t>
            </a:r>
            <a:r>
              <a:rPr lang="ru-RU" sz="1600" dirty="0" err="1" smtClean="0"/>
              <a:t>взаимнооднозначные</a:t>
            </a:r>
            <a:r>
              <a:rPr lang="ru-RU" sz="1600" dirty="0" smtClean="0"/>
              <a:t> непрерывные (прямые и обратные) отображения</a:t>
            </a:r>
            <a:endParaRPr lang="ru-RU" sz="1600" dirty="0"/>
          </a:p>
        </p:txBody>
      </p:sp>
      <p:sp>
        <p:nvSpPr>
          <p:cNvPr id="4" name="Арка 3"/>
          <p:cNvSpPr/>
          <p:nvPr/>
        </p:nvSpPr>
        <p:spPr>
          <a:xfrm>
            <a:off x="2915816" y="2889354"/>
            <a:ext cx="1368152" cy="1584176"/>
          </a:xfrm>
          <a:prstGeom prst="blockArc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5" name="Волна 4"/>
          <p:cNvSpPr/>
          <p:nvPr/>
        </p:nvSpPr>
        <p:spPr>
          <a:xfrm>
            <a:off x="5148064" y="2924944"/>
            <a:ext cx="1152128" cy="1224136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Ромб 5"/>
          <p:cNvSpPr/>
          <p:nvPr/>
        </p:nvSpPr>
        <p:spPr>
          <a:xfrm>
            <a:off x="899592" y="2708920"/>
            <a:ext cx="1368152" cy="144016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2000264" y="2485677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/>
              <a:t>Топологически</a:t>
            </a:r>
            <a:r>
              <a:rPr lang="ru-RU" dirty="0" smtClean="0"/>
              <a:t> неразличимые объекты</a:t>
            </a:r>
            <a:endParaRPr lang="ru-RU" dirty="0"/>
          </a:p>
        </p:txBody>
      </p:sp>
      <p:sp>
        <p:nvSpPr>
          <p:cNvPr id="9" name="Капля 8"/>
          <p:cNvSpPr/>
          <p:nvPr/>
        </p:nvSpPr>
        <p:spPr>
          <a:xfrm rot="16200000">
            <a:off x="449542" y="4815154"/>
            <a:ext cx="1944216" cy="1692188"/>
          </a:xfrm>
          <a:prstGeom prst="teardro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ердце 9"/>
          <p:cNvSpPr/>
          <p:nvPr/>
        </p:nvSpPr>
        <p:spPr>
          <a:xfrm rot="2700000">
            <a:off x="899592" y="5157192"/>
            <a:ext cx="360040" cy="360040"/>
          </a:xfrm>
          <a:prstGeom prst="hear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Табличка 10"/>
          <p:cNvSpPr/>
          <p:nvPr/>
        </p:nvSpPr>
        <p:spPr>
          <a:xfrm>
            <a:off x="1835696" y="5301208"/>
            <a:ext cx="288032" cy="216024"/>
          </a:xfrm>
          <a:prstGeom prst="plaqu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Капля 11"/>
          <p:cNvSpPr/>
          <p:nvPr/>
        </p:nvSpPr>
        <p:spPr>
          <a:xfrm flipH="1">
            <a:off x="1187624" y="5877272"/>
            <a:ext cx="576064" cy="288032"/>
          </a:xfrm>
          <a:prstGeom prst="teardrop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2" name="Скругленная соединительная линия 21"/>
          <p:cNvCxnSpPr/>
          <p:nvPr/>
        </p:nvCxnSpPr>
        <p:spPr>
          <a:xfrm rot="16200000" flipH="1">
            <a:off x="1316244" y="5272903"/>
            <a:ext cx="864096" cy="637792"/>
          </a:xfrm>
          <a:prstGeom prst="curvedConnector3">
            <a:avLst/>
          </a:prstGeom>
          <a:ln w="381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Группа 29"/>
          <p:cNvGrpSpPr/>
          <p:nvPr/>
        </p:nvGrpSpPr>
        <p:grpSpPr>
          <a:xfrm>
            <a:off x="3247578" y="4797152"/>
            <a:ext cx="2116510" cy="1836204"/>
            <a:chOff x="3247578" y="4797152"/>
            <a:chExt cx="2116510" cy="1836204"/>
          </a:xfrm>
        </p:grpSpPr>
        <p:sp>
          <p:nvSpPr>
            <p:cNvPr id="23" name="Прямоугольник 22"/>
            <p:cNvSpPr/>
            <p:nvPr/>
          </p:nvSpPr>
          <p:spPr>
            <a:xfrm>
              <a:off x="3247578" y="4797152"/>
              <a:ext cx="948930" cy="3625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Прямоугольник 23"/>
            <p:cNvSpPr/>
            <p:nvPr/>
          </p:nvSpPr>
          <p:spPr>
            <a:xfrm>
              <a:off x="3247578" y="5159751"/>
              <a:ext cx="388318" cy="14736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Прямоугольник 24"/>
            <p:cNvSpPr/>
            <p:nvPr/>
          </p:nvSpPr>
          <p:spPr>
            <a:xfrm>
              <a:off x="3675356" y="6270757"/>
              <a:ext cx="948930" cy="3625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Прямоугольник 25"/>
            <p:cNvSpPr/>
            <p:nvPr/>
          </p:nvSpPr>
          <p:spPr>
            <a:xfrm>
              <a:off x="3779912" y="5337212"/>
              <a:ext cx="416596" cy="3780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Прямоугольник 26"/>
            <p:cNvSpPr/>
            <p:nvPr/>
          </p:nvSpPr>
          <p:spPr>
            <a:xfrm>
              <a:off x="3779912" y="5707532"/>
              <a:ext cx="1584176" cy="31375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Прямоугольник 27"/>
            <p:cNvSpPr/>
            <p:nvPr/>
          </p:nvSpPr>
          <p:spPr>
            <a:xfrm>
              <a:off x="4427984" y="4830597"/>
              <a:ext cx="936104" cy="76120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Прямоугольник 28"/>
            <p:cNvSpPr/>
            <p:nvPr/>
          </p:nvSpPr>
          <p:spPr>
            <a:xfrm>
              <a:off x="4860032" y="6021288"/>
              <a:ext cx="504056" cy="61206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583668" y="4166213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/>
              <a:t>Топологически</a:t>
            </a:r>
            <a:r>
              <a:rPr lang="ru-RU" dirty="0" smtClean="0"/>
              <a:t> различимые объекты</a:t>
            </a:r>
            <a:endParaRPr lang="ru-RU" dirty="0"/>
          </a:p>
        </p:txBody>
      </p:sp>
      <p:sp>
        <p:nvSpPr>
          <p:cNvPr id="33" name="Полилиния 32"/>
          <p:cNvSpPr/>
          <p:nvPr/>
        </p:nvSpPr>
        <p:spPr>
          <a:xfrm>
            <a:off x="5696680" y="4581144"/>
            <a:ext cx="1179576" cy="1801368"/>
          </a:xfrm>
          <a:custGeom>
            <a:avLst/>
            <a:gdLst>
              <a:gd name="connsiteX0" fmla="*/ 0 w 1179576"/>
              <a:gd name="connsiteY0" fmla="*/ 0 h 1801368"/>
              <a:gd name="connsiteX1" fmla="*/ 0 w 1179576"/>
              <a:gd name="connsiteY1" fmla="*/ 0 h 1801368"/>
              <a:gd name="connsiteX2" fmla="*/ 704088 w 1179576"/>
              <a:gd name="connsiteY2" fmla="*/ 0 h 1801368"/>
              <a:gd name="connsiteX3" fmla="*/ 548640 w 1179576"/>
              <a:gd name="connsiteY3" fmla="*/ 530352 h 1801368"/>
              <a:gd name="connsiteX4" fmla="*/ 786384 w 1179576"/>
              <a:gd name="connsiteY4" fmla="*/ 1197864 h 1801368"/>
              <a:gd name="connsiteX5" fmla="*/ 1179576 w 1179576"/>
              <a:gd name="connsiteY5" fmla="*/ 1801368 h 1801368"/>
              <a:gd name="connsiteX6" fmla="*/ 82296 w 1179576"/>
              <a:gd name="connsiteY6" fmla="*/ 1764792 h 1801368"/>
              <a:gd name="connsiteX7" fmla="*/ 0 w 1179576"/>
              <a:gd name="connsiteY7" fmla="*/ 0 h 1801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79576" h="1801368">
                <a:moveTo>
                  <a:pt x="0" y="0"/>
                </a:moveTo>
                <a:lnTo>
                  <a:pt x="0" y="0"/>
                </a:lnTo>
                <a:lnTo>
                  <a:pt x="704088" y="0"/>
                </a:lnTo>
                <a:lnTo>
                  <a:pt x="548640" y="530352"/>
                </a:lnTo>
                <a:lnTo>
                  <a:pt x="786384" y="1197864"/>
                </a:lnTo>
                <a:lnTo>
                  <a:pt x="1179576" y="1801368"/>
                </a:lnTo>
                <a:lnTo>
                  <a:pt x="82296" y="17647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Полилиния 35"/>
          <p:cNvSpPr/>
          <p:nvPr/>
        </p:nvSpPr>
        <p:spPr>
          <a:xfrm>
            <a:off x="6446520" y="4581144"/>
            <a:ext cx="1005800" cy="1801368"/>
          </a:xfrm>
          <a:custGeom>
            <a:avLst/>
            <a:gdLst>
              <a:gd name="connsiteX0" fmla="*/ 0 w 777240"/>
              <a:gd name="connsiteY0" fmla="*/ 758952 h 1728216"/>
              <a:gd name="connsiteX1" fmla="*/ 91440 w 777240"/>
              <a:gd name="connsiteY1" fmla="*/ 9144 h 1728216"/>
              <a:gd name="connsiteX2" fmla="*/ 731520 w 777240"/>
              <a:gd name="connsiteY2" fmla="*/ 0 h 1728216"/>
              <a:gd name="connsiteX3" fmla="*/ 777240 w 777240"/>
              <a:gd name="connsiteY3" fmla="*/ 1728216 h 1728216"/>
              <a:gd name="connsiteX4" fmla="*/ 438912 w 777240"/>
              <a:gd name="connsiteY4" fmla="*/ 1709928 h 1728216"/>
              <a:gd name="connsiteX5" fmla="*/ 0 w 777240"/>
              <a:gd name="connsiteY5" fmla="*/ 758952 h 1728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240" h="1728216">
                <a:moveTo>
                  <a:pt x="0" y="758952"/>
                </a:moveTo>
                <a:lnTo>
                  <a:pt x="91440" y="9144"/>
                </a:lnTo>
                <a:lnTo>
                  <a:pt x="731520" y="0"/>
                </a:lnTo>
                <a:lnTo>
                  <a:pt x="777240" y="1728216"/>
                </a:lnTo>
                <a:lnTo>
                  <a:pt x="438912" y="1709928"/>
                </a:lnTo>
                <a:lnTo>
                  <a:pt x="0" y="758952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36"/>
          <p:cNvSpPr/>
          <p:nvPr/>
        </p:nvSpPr>
        <p:spPr>
          <a:xfrm>
            <a:off x="5976156" y="5517232"/>
            <a:ext cx="180020" cy="64807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Овал 37"/>
          <p:cNvSpPr/>
          <p:nvPr/>
        </p:nvSpPr>
        <p:spPr>
          <a:xfrm>
            <a:off x="5895357" y="4811024"/>
            <a:ext cx="352486" cy="35248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Овал 38"/>
          <p:cNvSpPr/>
          <p:nvPr/>
        </p:nvSpPr>
        <p:spPr>
          <a:xfrm>
            <a:off x="6799352" y="4825816"/>
            <a:ext cx="352486" cy="35248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Овал 39"/>
          <p:cNvSpPr/>
          <p:nvPr/>
        </p:nvSpPr>
        <p:spPr>
          <a:xfrm>
            <a:off x="6784036" y="5539011"/>
            <a:ext cx="352486" cy="35248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TextBox 40"/>
          <p:cNvSpPr txBox="1"/>
          <p:nvPr/>
        </p:nvSpPr>
        <p:spPr>
          <a:xfrm>
            <a:off x="5148064" y="938312"/>
            <a:ext cx="3816424" cy="83099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Число связных компонентов объекта</a:t>
            </a:r>
          </a:p>
          <a:p>
            <a:r>
              <a:rPr lang="ru-RU" sz="1600" dirty="0" smtClean="0"/>
              <a:t>Число «дыр» в объекте</a:t>
            </a:r>
          </a:p>
          <a:p>
            <a:r>
              <a:rPr lang="ru-RU" sz="1600" dirty="0" smtClean="0"/>
              <a:t>Число ЭЙЛЕРА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7765040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зящная">
  <a:themeElements>
    <a:clrScheme name="Изящная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Изящная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Изящная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365</TotalTime>
  <Words>634</Words>
  <Application>Microsoft Office PowerPoint</Application>
  <PresentationFormat>Экран (4:3)</PresentationFormat>
  <Paragraphs>282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Calibri</vt:lpstr>
      <vt:lpstr>Cambria Math</vt:lpstr>
      <vt:lpstr>Symbol</vt:lpstr>
      <vt:lpstr>Trebuchet MS</vt:lpstr>
      <vt:lpstr>Wingdings</vt:lpstr>
      <vt:lpstr>Wingdings 2</vt:lpstr>
      <vt:lpstr>Изящная</vt:lpstr>
      <vt:lpstr>Распознавание изображений</vt:lpstr>
      <vt:lpstr>Выбор признаков</vt:lpstr>
      <vt:lpstr>Обработка</vt:lpstr>
      <vt:lpstr>ПоД ред. Сойфера В. А.</vt:lpstr>
      <vt:lpstr>Геометрические признаки</vt:lpstr>
      <vt:lpstr>Цепные коды</vt:lpstr>
      <vt:lpstr>Ортогональные представления функции кривизны</vt:lpstr>
      <vt:lpstr>Ψ - кривые</vt:lpstr>
      <vt:lpstr>Топологические признаки</vt:lpstr>
      <vt:lpstr>Вероятностные признаки (признаки стохастической геометрии)</vt:lpstr>
      <vt:lpstr>Спектральные признаки</vt:lpstr>
      <vt:lpstr>Презентация PowerPoint</vt:lpstr>
      <vt:lpstr>Презентация PowerPoint</vt:lpstr>
      <vt:lpstr>Презентация PowerPoint</vt:lpstr>
      <vt:lpstr>Резонансный метод выделения примитивов</vt:lpstr>
      <vt:lpstr>Презентация PowerPoint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Татьяна Грызлова</dc:creator>
  <cp:lastModifiedBy>Админ</cp:lastModifiedBy>
  <cp:revision>36</cp:revision>
  <dcterms:created xsi:type="dcterms:W3CDTF">2020-11-28T08:10:31Z</dcterms:created>
  <dcterms:modified xsi:type="dcterms:W3CDTF">2025-11-12T04:19:02Z</dcterms:modified>
</cp:coreProperties>
</file>

<file path=docProps/thumbnail.jpeg>
</file>